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7" r:id="rId4"/>
    <p:sldId id="298" r:id="rId5"/>
    <p:sldId id="258" r:id="rId6"/>
    <p:sldId id="289" r:id="rId7"/>
    <p:sldId id="314" r:id="rId8"/>
    <p:sldId id="321" r:id="rId9"/>
    <p:sldId id="320" r:id="rId10"/>
    <p:sldId id="323" r:id="rId11"/>
    <p:sldId id="324" r:id="rId12"/>
    <p:sldId id="328" r:id="rId13"/>
    <p:sldId id="326" r:id="rId14"/>
    <p:sldId id="325" r:id="rId15"/>
    <p:sldId id="322" r:id="rId16"/>
    <p:sldId id="297" r:id="rId17"/>
    <p:sldId id="291" r:id="rId18"/>
    <p:sldId id="295" r:id="rId19"/>
    <p:sldId id="296" r:id="rId20"/>
    <p:sldId id="317" r:id="rId21"/>
    <p:sldId id="316" r:id="rId22"/>
    <p:sldId id="318" r:id="rId23"/>
    <p:sldId id="329" r:id="rId24"/>
    <p:sldId id="330" r:id="rId25"/>
    <p:sldId id="331" r:id="rId26"/>
    <p:sldId id="299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52C542-EF8E-5547-A01E-C2240DED3458}">
          <p14:sldIdLst>
            <p14:sldId id="256"/>
            <p14:sldId id="266"/>
            <p14:sldId id="257"/>
            <p14:sldId id="298"/>
            <p14:sldId id="258"/>
            <p14:sldId id="289"/>
            <p14:sldId id="314"/>
            <p14:sldId id="321"/>
            <p14:sldId id="320"/>
            <p14:sldId id="323"/>
            <p14:sldId id="324"/>
            <p14:sldId id="328"/>
            <p14:sldId id="326"/>
            <p14:sldId id="325"/>
            <p14:sldId id="322"/>
            <p14:sldId id="297"/>
            <p14:sldId id="291"/>
            <p14:sldId id="295"/>
            <p14:sldId id="296"/>
            <p14:sldId id="317"/>
            <p14:sldId id="316"/>
            <p14:sldId id="318"/>
            <p14:sldId id="329"/>
            <p14:sldId id="330"/>
            <p14:sldId id="331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>
        <p:scale>
          <a:sx n="90" d="100"/>
          <a:sy n="90" d="100"/>
        </p:scale>
        <p:origin x="8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50BB1-259D-2347-BAAD-FAA09D43D701}" type="datetimeFigureOut">
              <a:rPr lang="en-US" smtClean="0"/>
              <a:t>12/31/17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733FD-F7BD-B246-9EC9-0DD448129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*Treated: Reviewed</a:t>
            </a:r>
            <a:r>
              <a:rPr lang="en-US" baseline="0" dirty="0" smtClean="0"/>
              <a:t> Call time and Dispatch time for scheduled calls at 5AM and replaced them with avg. </a:t>
            </a:r>
            <a:r>
              <a:rPr lang="en-US" baseline="0" dirty="0" smtClean="0"/>
              <a:t>difference time </a:t>
            </a:r>
            <a:r>
              <a:rPr lang="en-US" baseline="0" dirty="0" smtClean="0"/>
              <a:t>between schedule and dispatch randomly.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33FD-F7BD-B246-9EC9-0DD4481298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Plumbing Business Analysis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 </a:t>
            </a:r>
            <a:r>
              <a:rPr lang="en-US" dirty="0"/>
              <a:t>Analytics in Retail and Marketing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 and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Missing/misleading value treatment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smtClean="0"/>
              <a:t>Treated/replaced </a:t>
            </a:r>
            <a:r>
              <a:rPr lang="en-US" dirty="0" smtClean="0"/>
              <a:t>records~500 </a:t>
            </a:r>
            <a:r>
              <a:rPr lang="en-US" dirty="0" smtClean="0"/>
              <a:t>having Schedule </a:t>
            </a:r>
            <a:r>
              <a:rPr lang="en-US" dirty="0" smtClean="0"/>
              <a:t>time </a:t>
            </a:r>
            <a:r>
              <a:rPr lang="en-US" dirty="0" smtClean="0"/>
              <a:t>as </a:t>
            </a:r>
            <a:r>
              <a:rPr lang="en-US" dirty="0" smtClean="0"/>
              <a:t>5AM with Avg. difference between schedule call time and Dispatched calls time</a:t>
            </a:r>
          </a:p>
          <a:p>
            <a:r>
              <a:rPr lang="en-US" dirty="0" smtClean="0"/>
              <a:t>Also, treated Call date/time, Schedule date/time, dispatch date/time and complete date/time and last service date as per their order for incorrect records.</a:t>
            </a:r>
          </a:p>
          <a:p>
            <a:r>
              <a:rPr lang="en-US" b="1" dirty="0" smtClean="0"/>
              <a:t>Outlier</a:t>
            </a:r>
            <a:r>
              <a:rPr lang="en-US" dirty="0" smtClean="0"/>
              <a:t> </a:t>
            </a:r>
            <a:r>
              <a:rPr lang="en-US" b="1" dirty="0" smtClean="0"/>
              <a:t>treatment</a:t>
            </a:r>
            <a:r>
              <a:rPr lang="en-US" dirty="0" smtClean="0"/>
              <a:t>: Fixed records having incorrect date/year </a:t>
            </a:r>
            <a:r>
              <a:rPr lang="en-US" dirty="0" smtClean="0"/>
              <a:t>based on rest</a:t>
            </a:r>
            <a:r>
              <a:rPr lang="en-US" dirty="0" smtClean="0"/>
              <a:t> date </a:t>
            </a:r>
            <a:r>
              <a:rPr lang="en-US" dirty="0" smtClean="0"/>
              <a:t>and time features. e.g. Call date 10/02/2011 and complete date 11/04/2019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96420"/>
            <a:ext cx="9601196" cy="1303867"/>
          </a:xfrm>
        </p:spPr>
        <p:txBody>
          <a:bodyPr/>
          <a:lstStyle/>
          <a:p>
            <a:r>
              <a:rPr lang="en-US" dirty="0"/>
              <a:t>Data Summary and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Converted all date and time variables in correct form and added Rounded time dummy variable for Day of week and time of day analysis.</a:t>
            </a:r>
          </a:p>
          <a:p>
            <a:r>
              <a:rPr lang="en-US" dirty="0"/>
              <a:t> </a:t>
            </a:r>
            <a:r>
              <a:rPr lang="en-US" dirty="0" smtClean="0"/>
              <a:t>Dropped 212 records </a:t>
            </a:r>
            <a:r>
              <a:rPr lang="en-US" dirty="0" smtClean="0"/>
              <a:t>of year </a:t>
            </a:r>
            <a:r>
              <a:rPr lang="en-US" dirty="0" smtClean="0"/>
              <a:t>2010 and 2014.</a:t>
            </a:r>
          </a:p>
          <a:p>
            <a:r>
              <a:rPr lang="en-US" dirty="0" smtClean="0"/>
              <a:t>Created new dummy features based on our hypothesis (refer slide 14)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 and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 :</a:t>
            </a:r>
          </a:p>
          <a:p>
            <a:pPr marL="0" indent="0">
              <a:buNone/>
            </a:pPr>
            <a:r>
              <a:rPr lang="en-US" dirty="0"/>
              <a:t>	# Creating Development and Holdout Sample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&gt; Development(Train): All call records in year 2011 and 2012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&gt; Holdout(Test): All call records in year 2013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Target/Churn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 smtClean="0"/>
              <a:t>Our </a:t>
            </a:r>
            <a:r>
              <a:rPr lang="en-US" dirty="0"/>
              <a:t>definition of churn can </a:t>
            </a:r>
            <a:r>
              <a:rPr lang="en-US" dirty="0" smtClean="0"/>
              <a:t>be </a:t>
            </a:r>
            <a:r>
              <a:rPr lang="en-US" dirty="0"/>
              <a:t>translated into the following rules:</a:t>
            </a:r>
          </a:p>
          <a:p>
            <a:pPr fontAlgn="base"/>
            <a:r>
              <a:rPr lang="en-US" dirty="0"/>
              <a:t>T</a:t>
            </a:r>
            <a:r>
              <a:rPr lang="en-US" dirty="0" smtClean="0"/>
              <a:t>he</a:t>
            </a:r>
            <a:r>
              <a:rPr lang="en-US" dirty="0"/>
              <a:t> </a:t>
            </a:r>
            <a:r>
              <a:rPr lang="en-US" b="1" i="1" dirty="0" smtClean="0"/>
              <a:t>Churn</a:t>
            </a:r>
            <a:r>
              <a:rPr lang="en-US" dirty="0" smtClean="0"/>
              <a:t> variable </a:t>
            </a:r>
            <a:r>
              <a:rPr lang="en-US" dirty="0"/>
              <a:t>(</a:t>
            </a:r>
            <a:r>
              <a:rPr lang="en-US" dirty="0" err="1"/>
              <a:t>i.e</a:t>
            </a:r>
            <a:r>
              <a:rPr lang="en-US" dirty="0"/>
              <a:t> the one we want to model) is built by looking </a:t>
            </a:r>
            <a:r>
              <a:rPr lang="en-US" dirty="0" smtClean="0"/>
              <a:t>back over </a:t>
            </a:r>
            <a:r>
              <a:rPr lang="en-US" dirty="0"/>
              <a:t>a </a:t>
            </a:r>
            <a:r>
              <a:rPr lang="en-US" dirty="0" smtClean="0"/>
              <a:t>6 </a:t>
            </a:r>
            <a:r>
              <a:rPr lang="en-US" dirty="0"/>
              <a:t>month period from a reference date, and flagging the customers with a </a:t>
            </a:r>
            <a:r>
              <a:rPr lang="en-US" dirty="0" smtClean="0"/>
              <a:t>“0” </a:t>
            </a:r>
            <a:r>
              <a:rPr lang="en-US" dirty="0"/>
              <a:t>if they </a:t>
            </a:r>
            <a:r>
              <a:rPr lang="en-US" dirty="0" smtClean="0"/>
              <a:t>used our service on </a:t>
            </a:r>
            <a:r>
              <a:rPr lang="en-US" dirty="0"/>
              <a:t>this time frame and </a:t>
            </a:r>
            <a:r>
              <a:rPr lang="en-US" dirty="0" smtClean="0"/>
              <a:t>“1” otherwise i.e. churned.</a:t>
            </a:r>
            <a:endParaRPr lang="en-US" dirty="0"/>
          </a:p>
          <a:p>
            <a:pPr fontAlgn="base"/>
            <a:r>
              <a:rPr lang="en-US" dirty="0" smtClean="0"/>
              <a:t>We have restricted </a:t>
            </a:r>
            <a:r>
              <a:rPr lang="en-US" dirty="0"/>
              <a:t>our data to the customers who made </a:t>
            </a:r>
            <a:r>
              <a:rPr lang="en-US" dirty="0" smtClean="0"/>
              <a:t>more than </a:t>
            </a:r>
            <a:r>
              <a:rPr lang="en-US" dirty="0"/>
              <a:t>one </a:t>
            </a:r>
            <a:r>
              <a:rPr lang="en-US" dirty="0" smtClean="0"/>
              <a:t>service calls from start date, </a:t>
            </a:r>
            <a:r>
              <a:rPr lang="en-US" dirty="0"/>
              <a:t>and total purchases at least 30 in value. This rule is to make sure we only look at the high value customers.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1502"/>
              </p:ext>
            </p:extLst>
          </p:nvPr>
        </p:nvGraphicFramePr>
        <p:xfrm>
          <a:off x="1898248" y="636598"/>
          <a:ext cx="8472668" cy="5370669"/>
        </p:xfrm>
        <a:graphic>
          <a:graphicData uri="http://schemas.openxmlformats.org/drawingml/2006/table">
            <a:tbl>
              <a:tblPr/>
              <a:tblGrid>
                <a:gridCol w="1684507"/>
                <a:gridCol w="6788161"/>
              </a:tblGrid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Feature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Description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Customer ID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Unique ID for each customer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Cust Life Time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Years given customer used service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Last Service Date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Date when last service request complete for customer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Last Service Month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Month when last service request complete for customer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ShowIn2011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shown in 2011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ShowIn2012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shown in 2012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CntOfDistinctJobs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No. of different service Jobs used by customer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Customer Type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Given customer Id </a:t>
                      </a:r>
                      <a:r>
                        <a:rPr lang="en-US" sz="105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belogs</a:t>
                      </a:r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 to which type: Type1, type2 or type3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755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DaysSinceLastCall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This should be calculated runtime when we decide to run model : </a:t>
                      </a:r>
                      <a:r>
                        <a:rPr lang="en-US" sz="105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Numer</a:t>
                      </a:r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 difference between ( Today's date - last service date), here we considered Todays date as 31-12-12(Train), 31-12-13(Test)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ServiceDelayInHrs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Sum of total service delay in hours for </a:t>
                      </a:r>
                      <a:r>
                        <a:rPr lang="en-US" sz="105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custome</a:t>
                      </a:r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  (Dispatch time minus Schedule time)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AvgHrsToCompleteJob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Average hours taken to complete job for given custormer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AvgLatencyInDays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Average number of days between calls for given customer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IsCalledOnMon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Monday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IsCalledOnTue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Tuesday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IsCalledOnWed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Wednesday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IsCalledOnThu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Thursday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IsCalledOnFri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Friday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IsCalledOnSat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Saturday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IsCalledOnSun</a:t>
                      </a:r>
                      <a:endParaRPr lang="en-US" sz="1000" b="0" i="0" u="none" strike="noStrike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Frutiger 45 Light" charset="0"/>
                      </a:endParaRP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Binary variable to flag customer called on Sunday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Sum of Ticket Revenue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Sum of total revenue generatged from given customer 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Count of Call Date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Number of calls made by given customer 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7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Churn</a:t>
                      </a:r>
                    </a:p>
                  </a:txBody>
                  <a:tcPr marL="8640" marR="8640" marT="864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2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Frutiger 45 Light" charset="0"/>
                        </a:rPr>
                        <a:t>whether customer has churned or not: 1 - churned, 0 - Returning</a:t>
                      </a:r>
                    </a:p>
                  </a:txBody>
                  <a:tcPr marL="8640" marR="8640" marT="86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04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2" y="802993"/>
            <a:ext cx="5360316" cy="2854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98" y="802994"/>
            <a:ext cx="4972291" cy="2854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2" y="3741034"/>
            <a:ext cx="5360316" cy="2439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86" y="3741034"/>
            <a:ext cx="4977404" cy="2439847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 rot="5400000">
            <a:off x="6933236" y="2407536"/>
            <a:ext cx="1678327" cy="474563"/>
          </a:xfrm>
          <a:prstGeom prst="wedgeEllipseCallout">
            <a:avLst>
              <a:gd name="adj1" fmla="val -15240"/>
              <a:gd name="adj2" fmla="val 39893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9230393" y="967197"/>
            <a:ext cx="1360442" cy="595385"/>
          </a:xfrm>
          <a:prstGeom prst="wedgeRoundRectCallout">
            <a:avLst>
              <a:gd name="adj1" fmla="val -138271"/>
              <a:gd name="adj2" fmla="val 23833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*Treated</a:t>
            </a:r>
          </a:p>
          <a:p>
            <a:pPr algn="ctr"/>
            <a:r>
              <a:rPr lang="en-US" sz="1200" dirty="0" smtClean="0"/>
              <a:t>(500+ scheduled calls at 5AM)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Exploratory </a:t>
            </a:r>
            <a:r>
              <a:rPr lang="en-US" sz="4800" dirty="0" smtClean="0"/>
              <a:t>Data Analysis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Plumbing Business Analysis </a:t>
            </a:r>
          </a:p>
        </p:txBody>
      </p:sp>
    </p:spTree>
    <p:extLst>
      <p:ext uri="{BB962C8B-B14F-4D97-AF65-F5344CB8AC3E}">
        <p14:creationId xmlns:p14="http://schemas.microsoft.com/office/powerpoint/2010/main" val="6819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Service calls for Jan 2011 till Dec 2013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81959" y="5712793"/>
            <a:ext cx="9285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Years total :</a:t>
            </a:r>
            <a:r>
              <a:rPr lang="en-US" b="1" dirty="0" smtClean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smtClean="0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 Calls: 5069 </a:t>
            </a:r>
            <a:r>
              <a:rPr lang="en-US" b="1" dirty="0" smtClean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Revenue($): </a:t>
            </a:r>
            <a:r>
              <a:rPr lang="is-IS" b="1" dirty="0" smtClean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2,274,459</a:t>
            </a:r>
            <a:endParaRPr lang="en-US" b="1" dirty="0">
              <a:ln w="9525">
                <a:noFill/>
                <a:prstDash val="solid"/>
              </a:ln>
              <a:solidFill>
                <a:schemeClr val="accent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59" y="1513482"/>
            <a:ext cx="9285889" cy="4199311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8251576" y="1776723"/>
            <a:ext cx="2065282" cy="686119"/>
          </a:xfrm>
          <a:prstGeom prst="wedgeRoundRectCallout">
            <a:avLst>
              <a:gd name="adj1" fmla="val -18566"/>
              <a:gd name="adj2" fmla="val 4283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Randomly Distributed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Service calls throughout week shows decreasing trend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81959" y="5733114"/>
            <a:ext cx="9285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Avg. weekly total :</a:t>
            </a:r>
            <a:r>
              <a:rPr lang="en-US" b="1" dirty="0" smtClean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Service Calls: </a:t>
            </a:r>
            <a:r>
              <a:rPr lang="en-US" b="1" dirty="0" smtClean="0">
                <a:ln w="9525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33</a:t>
            </a:r>
            <a:endParaRPr lang="en-US" b="1" dirty="0">
              <a:ln w="9525">
                <a:noFill/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59" y="1512291"/>
            <a:ext cx="9299799" cy="4219632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2545343" y="1963529"/>
            <a:ext cx="1992732" cy="474875"/>
          </a:xfrm>
          <a:prstGeom prst="wedgeRoundRectCallout">
            <a:avLst>
              <a:gd name="adj1" fmla="val -33201"/>
              <a:gd name="adj2" fmla="val 12376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On avg. 38% more calls on Mondays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9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Service provided throughout day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959" y="5737102"/>
            <a:ext cx="928588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Avg. </a:t>
            </a:r>
            <a:r>
              <a:rPr lang="en-US" sz="1400" dirty="0"/>
              <a:t>D</a:t>
            </a:r>
            <a:r>
              <a:rPr lang="en-US" sz="1400" dirty="0" smtClean="0"/>
              <a:t>aily total :</a:t>
            </a:r>
            <a:r>
              <a:rPr lang="en-US" sz="1400" b="1" dirty="0" smtClean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is-IS" sz="1400" b="1" dirty="0">
                <a:ln w="9525">
                  <a:noFill/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is-IS" sz="1400" b="1" dirty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Service Calls: </a:t>
            </a:r>
            <a:r>
              <a:rPr lang="is-IS" sz="1400" b="1" dirty="0" smtClean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4.76  </a:t>
            </a:r>
            <a:r>
              <a:rPr lang="en-US" sz="1400" b="1" dirty="0" smtClean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Scheduled Calls: 4.74 </a:t>
            </a:r>
            <a:r>
              <a:rPr lang="en-US" sz="1400" b="1" dirty="0" smtClean="0">
                <a:ln w="952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Dispatched Calls: </a:t>
            </a:r>
            <a:r>
              <a:rPr lang="is-IS" sz="1400" b="1" dirty="0" smtClean="0">
                <a:ln w="952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4.75  </a:t>
            </a:r>
            <a:r>
              <a:rPr lang="is-IS" sz="1400" b="1" dirty="0" smtClean="0">
                <a:ln w="9525">
                  <a:noFill/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Revenue($): 2,124 </a:t>
            </a:r>
            <a:endParaRPr lang="en-US" sz="1400" b="1" dirty="0">
              <a:ln w="9525">
                <a:noFill/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84" y="1450375"/>
            <a:ext cx="9277763" cy="4165600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4482980" y="2196179"/>
            <a:ext cx="3566511" cy="1669105"/>
          </a:xfrm>
          <a:prstGeom prst="wedgeEllipseCallout">
            <a:avLst>
              <a:gd name="adj1" fmla="val -15240"/>
              <a:gd name="adj2" fmla="val 39893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/>
          <p:cNvSpPr/>
          <p:nvPr/>
        </p:nvSpPr>
        <p:spPr>
          <a:xfrm>
            <a:off x="7829856" y="1823724"/>
            <a:ext cx="1303868" cy="354023"/>
          </a:xfrm>
          <a:prstGeom prst="wedgeRoundRectCallout">
            <a:avLst>
              <a:gd name="adj1" fmla="val -55417"/>
              <a:gd name="adj2" fmla="val 14537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Rush hours</a:t>
            </a:r>
            <a:endParaRPr lang="en-US" sz="12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9056940" y="3029039"/>
            <a:ext cx="1589320" cy="366684"/>
          </a:xfrm>
          <a:prstGeom prst="wedgeRoundRectCallout">
            <a:avLst>
              <a:gd name="adj1" fmla="val -23441"/>
              <a:gd name="adj2" fmla="val 28003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by late evening most jobs complete</a:t>
            </a:r>
            <a:endParaRPr lang="en-US" sz="1200" dirty="0"/>
          </a:p>
        </p:txBody>
      </p:sp>
      <p:sp>
        <p:nvSpPr>
          <p:cNvPr id="17" name="Up-Down Arrow 16"/>
          <p:cNvSpPr/>
          <p:nvPr/>
        </p:nvSpPr>
        <p:spPr>
          <a:xfrm>
            <a:off x="5215103" y="2505218"/>
            <a:ext cx="152400" cy="682406"/>
          </a:xfrm>
          <a:prstGeom prst="up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3324674" y="1962619"/>
            <a:ext cx="1303868" cy="354023"/>
          </a:xfrm>
          <a:prstGeom prst="wedgeRoundRectCallout">
            <a:avLst>
              <a:gd name="adj1" fmla="val 92778"/>
              <a:gd name="adj2" fmla="val 20191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NO show on scheduled time</a:t>
            </a:r>
            <a:endParaRPr lang="en-US" sz="12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365605" y="3366947"/>
            <a:ext cx="1324304" cy="819822"/>
          </a:xfrm>
          <a:prstGeom prst="wedgeRoundRectCallout">
            <a:avLst>
              <a:gd name="adj1" fmla="val -841"/>
              <a:gd name="adj2" fmla="val 10416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Ad-hoc nature of business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8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Executive Summary and key </a:t>
            </a:r>
            <a:r>
              <a:rPr lang="en-US" dirty="0" smtClean="0"/>
              <a:t>findings</a:t>
            </a:r>
          </a:p>
          <a:p>
            <a:r>
              <a:rPr lang="en-US" dirty="0" smtClean="0"/>
              <a:t>Data Summary and Preparation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xploratory </a:t>
            </a:r>
            <a:r>
              <a:rPr lang="en-US" dirty="0" smtClean="0"/>
              <a:t>Data Analysis</a:t>
            </a:r>
            <a:endParaRPr lang="en-US" dirty="0" smtClean="0"/>
          </a:p>
          <a:p>
            <a:r>
              <a:rPr lang="en-US" dirty="0" smtClean="0"/>
              <a:t>Hypothesis Testing</a:t>
            </a:r>
          </a:p>
          <a:p>
            <a:r>
              <a:rPr lang="en-US" dirty="0" smtClean="0"/>
              <a:t>Churn modeling with ranking and </a:t>
            </a:r>
            <a:r>
              <a:rPr lang="en-US" dirty="0" err="1" smtClean="0"/>
              <a:t>deciling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Annual Maintenance </a:t>
            </a:r>
            <a:r>
              <a:rPr lang="en-US" dirty="0"/>
              <a:t>P</a:t>
            </a:r>
            <a:r>
              <a:rPr lang="en-US" dirty="0" smtClean="0"/>
              <a:t>rogram and Target Marketing</a:t>
            </a:r>
          </a:p>
          <a:p>
            <a:r>
              <a:rPr lang="en-US" dirty="0" smtClean="0"/>
              <a:t>Sale Demand Forecasting</a:t>
            </a:r>
          </a:p>
          <a:p>
            <a:r>
              <a:rPr lang="en-US" dirty="0"/>
              <a:t>Conclusion/Recommendation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47292"/>
            <a:ext cx="9601200" cy="1576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Sales drilled down to per bill/transaction level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292758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72455" y="30900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3556001"/>
            <a:ext cx="9283700" cy="2489200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4971417" y="4974158"/>
            <a:ext cx="2579308" cy="318281"/>
          </a:xfrm>
          <a:prstGeom prst="wedgeRoundRectCallout">
            <a:avLst>
              <a:gd name="adj1" fmla="val -22067"/>
              <a:gd name="adj2" fmla="val 52003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Type 1 customers </a:t>
            </a:r>
            <a:r>
              <a:rPr lang="en-US" sz="1200" smtClean="0"/>
              <a:t>dominate throughout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1309247"/>
            <a:ext cx="9245600" cy="2133600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>
          <a:xfrm>
            <a:off x="7830525" y="1484331"/>
            <a:ext cx="1888943" cy="421383"/>
          </a:xfrm>
          <a:prstGeom prst="wedgeRoundRectCallout">
            <a:avLst>
              <a:gd name="adj1" fmla="val -22800"/>
              <a:gd name="adj2" fmla="val 493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  <a:r>
              <a:rPr lang="en-US" sz="1200" dirty="0" smtClean="0"/>
              <a:t>vg. revenue per bill is $340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704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Business from Customer types across geography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959" y="5746391"/>
            <a:ext cx="9285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Avg. weekly revenue($):</a:t>
            </a:r>
            <a:r>
              <a:rPr lang="en-US" b="1" dirty="0" smtClean="0">
                <a:ln w="9525">
                  <a:noFill/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is-IS" b="1" dirty="0" smtClean="0">
                <a:ln w="9525">
                  <a:noFill/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is-IS" dirty="0" smtClean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CustType01</a:t>
            </a:r>
            <a:r>
              <a:rPr lang="is-IS" dirty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 1,138 </a:t>
            </a:r>
            <a:r>
              <a:rPr lang="is-IS" dirty="0" smtClean="0">
                <a:ln w="9525">
                  <a:noFill/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CustType02: 322  CustType03: 678</a:t>
            </a:r>
            <a:endParaRPr lang="en-US" dirty="0">
              <a:ln w="9525">
                <a:noFill/>
                <a:prstDash val="solid"/>
              </a:ln>
              <a:solidFill>
                <a:schemeClr val="accent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59" y="1454727"/>
            <a:ext cx="9285889" cy="4291664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4606634" y="2161309"/>
            <a:ext cx="1303868" cy="460147"/>
          </a:xfrm>
          <a:prstGeom prst="wedgeRoundRectCallout">
            <a:avLst>
              <a:gd name="adj1" fmla="val -125050"/>
              <a:gd name="adj2" fmla="val 32268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Most Contributing type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Top revenue generating Job codes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81959" y="5733114"/>
            <a:ext cx="928588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86% of total revenue belongs to above codes</a:t>
            </a:r>
            <a:endParaRPr lang="en-US" b="1" dirty="0">
              <a:ln w="9525">
                <a:noFill/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94565"/>
            <a:ext cx="9320048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../../Desktop/Screen%20Shot%202017-12-25%20at%208.47.47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79" y="621981"/>
            <a:ext cx="5852795" cy="294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../../../Desktop/Screen%20Shot%202017-12-25%20at%208.48.31%20PM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9" y="621982"/>
            <a:ext cx="5074761" cy="294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../Desktop/Screen%20Shot%202017-12-25%20at%208.52.51%20PM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78" y="3571875"/>
            <a:ext cx="5852796" cy="26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../Desktop/Screen%20Shot%202017-12-25%20at%208.50.26%20PM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" y="3571875"/>
            <a:ext cx="5074762" cy="26431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../../Desktop/Screen%20Shot%202017-12-25%20at%208.45.36%20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27" y="3571875"/>
            <a:ext cx="5074761" cy="26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../Desktop/Screen%20Shot%202017-12-25%20at%208.49.11%20PM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" y="3571875"/>
            <a:ext cx="5838508" cy="264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../../Desktop/Screen%20Shot%202017-12-25%20at%208.49.46%20PM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80" y="621982"/>
            <a:ext cx="5838508" cy="294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../../../Desktop/Screen%20Shot%202017-12-25%20at%208.46.54%20PM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" y="621982"/>
            <a:ext cx="5074761" cy="2949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2571750" y="-6572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0" name="Picture 29" descr="../../../Desktop/Screen%20Shot%202017-12-25%20at%208.54.20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614488"/>
            <a:ext cx="57277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571750" y="3673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7" y="1614488"/>
            <a:ext cx="5487988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571750" y="8080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Branch-wise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Plumbing Business Analysis </a:t>
            </a:r>
          </a:p>
        </p:txBody>
      </p:sp>
    </p:spTree>
    <p:extLst>
      <p:ext uri="{BB962C8B-B14F-4D97-AF65-F5344CB8AC3E}">
        <p14:creationId xmlns:p14="http://schemas.microsoft.com/office/powerpoint/2010/main" val="1438296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owner of Plumbing &amp; Drain Service company (PDS) </a:t>
            </a:r>
            <a:r>
              <a:rPr lang="en-US" dirty="0" smtClean="0"/>
              <a:t>wants </a:t>
            </a:r>
            <a:r>
              <a:rPr lang="en-US" dirty="0"/>
              <a:t>to use </a:t>
            </a:r>
            <a:r>
              <a:rPr lang="en-US" dirty="0" smtClean="0"/>
              <a:t>their past transaction data </a:t>
            </a:r>
            <a:r>
              <a:rPr lang="en-US" dirty="0"/>
              <a:t>to come up with a set of recommendations that can help </a:t>
            </a:r>
            <a:r>
              <a:rPr lang="en-US" dirty="0" smtClean="0"/>
              <a:t>his business increase their revenues, build customer base, control customer churn, forecast calls and services, launch </a:t>
            </a:r>
            <a:r>
              <a:rPr lang="en-US" dirty="0"/>
              <a:t>A</a:t>
            </a:r>
            <a:r>
              <a:rPr lang="en-US" dirty="0" smtClean="0"/>
              <a:t>nnual </a:t>
            </a:r>
            <a:r>
              <a:rPr lang="en-US" dirty="0"/>
              <a:t>M</a:t>
            </a:r>
            <a:r>
              <a:rPr lang="en-US" dirty="0" smtClean="0"/>
              <a:t>aintenance </a:t>
            </a:r>
            <a:r>
              <a:rPr lang="en-US" dirty="0"/>
              <a:t>P</a:t>
            </a:r>
            <a:r>
              <a:rPr lang="en-US" dirty="0" smtClean="0"/>
              <a:t>rogram for customers and target marketing.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Executive Summary and key findings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Plumbing Business Analysis </a:t>
            </a:r>
          </a:p>
        </p:txBody>
      </p:sp>
    </p:spTree>
    <p:extLst>
      <p:ext uri="{BB962C8B-B14F-4D97-AF65-F5344CB8AC3E}">
        <p14:creationId xmlns:p14="http://schemas.microsoft.com/office/powerpoint/2010/main" val="110271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/>
          <a:lstStyle/>
          <a:p>
            <a:r>
              <a:rPr lang="en-US" dirty="0"/>
              <a:t>Executive Summary and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4043" y="1718429"/>
            <a:ext cx="10673255" cy="4382826"/>
          </a:xfrm>
        </p:spPr>
        <p:txBody>
          <a:bodyPr>
            <a:normAutofit/>
          </a:bodyPr>
          <a:lstStyle/>
          <a:p>
            <a:r>
              <a:rPr lang="en-US" sz="2200" b="1" dirty="0" smtClean="0"/>
              <a:t>Three-year </a:t>
            </a:r>
            <a:r>
              <a:rPr lang="en-US" sz="2200" b="1" dirty="0"/>
              <a:t>data:</a:t>
            </a:r>
            <a:r>
              <a:rPr lang="en-US" sz="2200" dirty="0"/>
              <a:t> Analysis is performed on </a:t>
            </a:r>
            <a:r>
              <a:rPr lang="en-US" sz="2200" dirty="0" smtClean="0"/>
              <a:t>three years </a:t>
            </a:r>
            <a:r>
              <a:rPr lang="en-US" sz="2200" dirty="0"/>
              <a:t>data </a:t>
            </a:r>
            <a:r>
              <a:rPr lang="en-US" sz="2200" dirty="0" smtClean="0"/>
              <a:t>starting Jan 2011 to Dec 2013 </a:t>
            </a:r>
            <a:r>
              <a:rPr lang="en-US" sz="2200" dirty="0"/>
              <a:t>for the </a:t>
            </a:r>
            <a:r>
              <a:rPr lang="en-US" sz="2000" dirty="0"/>
              <a:t>Plumbing &amp; Drain Service company (PDS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 </a:t>
            </a:r>
            <a:r>
              <a:rPr lang="en-US" sz="2200" b="1" dirty="0" smtClean="0"/>
              <a:t>No </a:t>
            </a:r>
            <a:r>
              <a:rPr lang="en-US" sz="2200" b="1" dirty="0"/>
              <a:t>Significant trend/seasonality visible</a:t>
            </a:r>
            <a:r>
              <a:rPr lang="en-US" sz="2200" dirty="0"/>
              <a:t>- analyzing </a:t>
            </a:r>
            <a:r>
              <a:rPr lang="en-US" sz="2200" dirty="0" smtClean="0"/>
              <a:t>yearly/monthly level </a:t>
            </a:r>
            <a:r>
              <a:rPr lang="en-US" sz="2200" dirty="0"/>
              <a:t>data, constant </a:t>
            </a:r>
            <a:r>
              <a:rPr lang="en-US" sz="2200" dirty="0" smtClean="0"/>
              <a:t>random variation </a:t>
            </a:r>
            <a:r>
              <a:rPr lang="en-US" sz="2200" dirty="0"/>
              <a:t>is </a:t>
            </a:r>
            <a:r>
              <a:rPr lang="en-US" sz="2200" dirty="0" smtClean="0"/>
              <a:t>prominent. Trend-wise, mostly steady/flat except mild increase visible from 2011till early 2012.</a:t>
            </a:r>
            <a:endParaRPr lang="en-GB" sz="2200" dirty="0"/>
          </a:p>
          <a:p>
            <a:r>
              <a:rPr lang="en-US" sz="2200" b="1" dirty="0"/>
              <a:t>Day of week and Hour of day analysis suggests</a:t>
            </a:r>
            <a:r>
              <a:rPr lang="en-US" sz="2200" dirty="0"/>
              <a:t> – </a:t>
            </a:r>
            <a:r>
              <a:rPr lang="en-US" sz="2200" b="1" dirty="0" smtClean="0"/>
              <a:t>Mondays make more business </a:t>
            </a:r>
            <a:r>
              <a:rPr lang="en-US" sz="2200" dirty="0" smtClean="0"/>
              <a:t>compared </a:t>
            </a:r>
            <a:r>
              <a:rPr lang="en-US" sz="2200" dirty="0"/>
              <a:t>to other days of week </a:t>
            </a:r>
            <a:r>
              <a:rPr lang="en-US" sz="2200" dirty="0" smtClean="0"/>
              <a:t>(</a:t>
            </a:r>
            <a:r>
              <a:rPr lang="en-US" sz="2200" b="1" dirty="0" smtClean="0"/>
              <a:t>on </a:t>
            </a:r>
            <a:r>
              <a:rPr lang="en-US" sz="2200" b="1" dirty="0"/>
              <a:t>avg. 37% more</a:t>
            </a:r>
            <a:r>
              <a:rPr lang="en-US" sz="2200" dirty="0"/>
              <a:t> </a:t>
            </a:r>
            <a:r>
              <a:rPr lang="en-US" sz="2200" dirty="0" smtClean="0"/>
              <a:t>service call </a:t>
            </a:r>
            <a:r>
              <a:rPr lang="en-US" sz="2200" dirty="0"/>
              <a:t>on Mondays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r>
              <a:rPr lang="en-US" sz="2200" dirty="0" smtClean="0"/>
              <a:t>	&gt; </a:t>
            </a:r>
            <a:r>
              <a:rPr lang="en-US" sz="2200" b="1" dirty="0" smtClean="0"/>
              <a:t>Morning from 7AM till late afternoon </a:t>
            </a:r>
            <a:r>
              <a:rPr lang="en-US" sz="2200" dirty="0" smtClean="0"/>
              <a:t>sees</a:t>
            </a:r>
            <a:r>
              <a:rPr lang="en-US" sz="2200" b="1" dirty="0" smtClean="0"/>
              <a:t> </a:t>
            </a:r>
            <a:r>
              <a:rPr lang="en-US" sz="2200" b="1" dirty="0"/>
              <a:t>maximum </a:t>
            </a:r>
            <a:r>
              <a:rPr lang="en-US" sz="2200" b="1" dirty="0" smtClean="0"/>
              <a:t>calls </a:t>
            </a:r>
            <a:r>
              <a:rPr lang="en-US" sz="2200" dirty="0" smtClean="0"/>
              <a:t>peak around 11AM </a:t>
            </a:r>
            <a:r>
              <a:rPr lang="en-US" sz="2200" b="1" dirty="0" smtClean="0"/>
              <a:t>(82%  	    of total calls</a:t>
            </a:r>
            <a:r>
              <a:rPr lang="en-US" sz="2200" dirty="0" smtClean="0"/>
              <a:t>) </a:t>
            </a:r>
            <a:r>
              <a:rPr lang="en-GB" sz="2200" dirty="0"/>
              <a:t>	</a:t>
            </a:r>
            <a:endParaRPr lang="en-GB" sz="2200" dirty="0" smtClean="0"/>
          </a:p>
          <a:p>
            <a:pPr marL="0" indent="0">
              <a:buNone/>
            </a:pPr>
            <a:r>
              <a:rPr lang="en-GB" sz="2200" dirty="0"/>
              <a:t>	</a:t>
            </a:r>
            <a:r>
              <a:rPr lang="en-GB" sz="2200" dirty="0" smtClean="0"/>
              <a:t>&gt; </a:t>
            </a:r>
            <a:r>
              <a:rPr lang="en-US" sz="2200" b="1" dirty="0" smtClean="0"/>
              <a:t>Almost 42%</a:t>
            </a:r>
            <a:r>
              <a:rPr lang="en-US" sz="2200" dirty="0" smtClean="0"/>
              <a:t> </a:t>
            </a:r>
            <a:r>
              <a:rPr lang="en-US" sz="2200" b="1" dirty="0" smtClean="0"/>
              <a:t>of total calls/revenue </a:t>
            </a:r>
            <a:r>
              <a:rPr lang="en-US" sz="2200" dirty="0" smtClean="0"/>
              <a:t>are with </a:t>
            </a:r>
            <a:r>
              <a:rPr lang="en-US" sz="2200" b="1" dirty="0" smtClean="0"/>
              <a:t>Job code 2,1 and 0</a:t>
            </a:r>
            <a:r>
              <a:rPr lang="en-US" sz="2200" dirty="0" smtClean="0"/>
              <a:t> in respective order.</a:t>
            </a:r>
            <a:endParaRPr lang="en-GB" sz="2200" dirty="0" smtClean="0"/>
          </a:p>
          <a:p>
            <a:pPr marL="0" indent="0">
              <a:buNone/>
            </a:pPr>
            <a:endParaRPr lang="en-US" sz="2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/>
          <a:lstStyle/>
          <a:p>
            <a:r>
              <a:rPr lang="en-US" dirty="0"/>
              <a:t>Executive Summary and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&gt; </a:t>
            </a:r>
            <a:r>
              <a:rPr lang="en-US" b="1" dirty="0" smtClean="0"/>
              <a:t>57 % of total service calls</a:t>
            </a:r>
            <a:r>
              <a:rPr lang="en-US" dirty="0" smtClean="0"/>
              <a:t> across branches/states is </a:t>
            </a:r>
            <a:r>
              <a:rPr lang="en-US" b="1" dirty="0" smtClean="0"/>
              <a:t>by Customer type 1</a:t>
            </a:r>
            <a:endParaRPr lang="en-GB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5400" y="220718"/>
            <a:ext cx="9601200" cy="1576552"/>
          </a:xfrm>
        </p:spPr>
        <p:txBody>
          <a:bodyPr/>
          <a:lstStyle/>
          <a:p>
            <a:r>
              <a:rPr lang="en-US" dirty="0"/>
              <a:t>Executive Summary and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1338" y="1718429"/>
            <a:ext cx="10562896" cy="4382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Work in progress ---------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81959" y="1513482"/>
            <a:ext cx="9285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Data Summary and Preparation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Plumbing Business Analysis 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Summary and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used Plumbing Master Data V0.1.xls file for our analysis</a:t>
            </a:r>
          </a:p>
          <a:p>
            <a:r>
              <a:rPr lang="en-US" dirty="0" smtClean="0"/>
              <a:t>This file has got total 31 variables of mixed </a:t>
            </a:r>
            <a:r>
              <a:rPr lang="en-US" dirty="0" err="1" smtClean="0"/>
              <a:t>datatypes</a:t>
            </a:r>
            <a:endParaRPr lang="en-US" dirty="0" smtClean="0"/>
          </a:p>
          <a:p>
            <a:r>
              <a:rPr lang="en-US" dirty="0"/>
              <a:t> O</a:t>
            </a:r>
            <a:r>
              <a:rPr lang="en-US" dirty="0" smtClean="0"/>
              <a:t>ut of 31 variables, 7 categorical, 7 Date, 4 time variables and others masked customer information variables</a:t>
            </a:r>
          </a:p>
          <a:p>
            <a:r>
              <a:rPr lang="en-US" dirty="0" smtClean="0"/>
              <a:t>Total 5284</a:t>
            </a:r>
            <a:r>
              <a:rPr lang="en-US" dirty="0"/>
              <a:t> </a:t>
            </a:r>
            <a:r>
              <a:rPr lang="en-US" dirty="0" smtClean="0"/>
              <a:t>records/observation</a:t>
            </a:r>
          </a:p>
          <a:p>
            <a:r>
              <a:rPr lang="en-US" dirty="0" smtClean="0"/>
              <a:t>Observations were spread from year </a:t>
            </a:r>
            <a:r>
              <a:rPr lang="en-US" dirty="0"/>
              <a:t>2010 to 2014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61886"/>
              </p:ext>
            </p:extLst>
          </p:nvPr>
        </p:nvGraphicFramePr>
        <p:xfrm>
          <a:off x="9730490" y="4653023"/>
          <a:ext cx="1381206" cy="1222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Worksheet" showAsIcon="1" r:id="rId3" imgW="965200" imgH="609600" progId="Excel.Sheet.8">
                  <p:embed/>
                </p:oleObj>
              </mc:Choice>
              <mc:Fallback>
                <p:oleObj name="Worksheet" showAsIcon="1" r:id="rId3" imgW="965200" imgH="6096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0490" y="4653023"/>
                        <a:ext cx="1381206" cy="1222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12401</TotalTime>
  <Words>895</Words>
  <Application>Microsoft Macintosh PowerPoint</Application>
  <PresentationFormat>Widescreen</PresentationFormat>
  <Paragraphs>128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Frutiger 45 Light</vt:lpstr>
      <vt:lpstr>Garamond</vt:lpstr>
      <vt:lpstr>Arial</vt:lpstr>
      <vt:lpstr>Organic</vt:lpstr>
      <vt:lpstr>Worksheet</vt:lpstr>
      <vt:lpstr>Plumbing Business Analysis </vt:lpstr>
      <vt:lpstr>INDEX</vt:lpstr>
      <vt:lpstr>Objective</vt:lpstr>
      <vt:lpstr>Executive Summary and key findings</vt:lpstr>
      <vt:lpstr>Executive Summary and key findings</vt:lpstr>
      <vt:lpstr>Executive Summary and key findings</vt:lpstr>
      <vt:lpstr>Executive Summary and key findings</vt:lpstr>
      <vt:lpstr>Data Summary and Preparation</vt:lpstr>
      <vt:lpstr>Data Summary and Preparation</vt:lpstr>
      <vt:lpstr>Data Summary and Preparation</vt:lpstr>
      <vt:lpstr>Data Summary and Preparation</vt:lpstr>
      <vt:lpstr>Data Summary and Preparation</vt:lpstr>
      <vt:lpstr>Target/Churn Definition</vt:lpstr>
      <vt:lpstr>PowerPoint Presentation</vt:lpstr>
      <vt:lpstr>PowerPoint Presentation</vt:lpstr>
      <vt:lpstr>Exploratory Data Analysis</vt:lpstr>
      <vt:lpstr>Service calls for Jan 2011 till Dec 2013</vt:lpstr>
      <vt:lpstr>Service calls throughout week shows decreasing trend</vt:lpstr>
      <vt:lpstr>Service provided throughout day</vt:lpstr>
      <vt:lpstr>Sales drilled down to per bill/transaction level</vt:lpstr>
      <vt:lpstr>Business from Customer types across geography</vt:lpstr>
      <vt:lpstr>Top revenue generating Job codes</vt:lpstr>
      <vt:lpstr>PowerPoint Presentation</vt:lpstr>
      <vt:lpstr>PowerPoint Presentation</vt:lpstr>
      <vt:lpstr>PowerPoint Presentation</vt:lpstr>
      <vt:lpstr>Branch-wise Analysis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 Group 7</dc:title>
  <dc:creator>Microsoft Office User</dc:creator>
  <cp:lastModifiedBy>Microsoft Office User</cp:lastModifiedBy>
  <cp:revision>246</cp:revision>
  <dcterms:created xsi:type="dcterms:W3CDTF">2017-07-09T05:07:13Z</dcterms:created>
  <dcterms:modified xsi:type="dcterms:W3CDTF">2018-01-04T17:25:19Z</dcterms:modified>
</cp:coreProperties>
</file>